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29" r:id="rId2"/>
    <p:sldId id="340" r:id="rId3"/>
    <p:sldId id="359" r:id="rId4"/>
    <p:sldId id="350" r:id="rId5"/>
    <p:sldId id="357" r:id="rId6"/>
    <p:sldId id="358" r:id="rId7"/>
    <p:sldId id="351" r:id="rId8"/>
    <p:sldId id="356" r:id="rId9"/>
    <p:sldId id="352" r:id="rId10"/>
    <p:sldId id="353" r:id="rId11"/>
    <p:sldId id="354" r:id="rId12"/>
    <p:sldId id="355" r:id="rId13"/>
    <p:sldId id="34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1434" autoAdjust="0"/>
  </p:normalViewPr>
  <p:slideViewPr>
    <p:cSldViewPr snapToGrid="0" snapToObjects="1">
      <p:cViewPr varScale="1">
        <p:scale>
          <a:sx n="101" d="100"/>
          <a:sy n="101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8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3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Path Planning of an Exploratory Rover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ENAE681 – Final Project</a:t>
            </a:r>
          </a:p>
          <a:p>
            <a:r>
              <a:rPr lang="en-US" dirty="0"/>
              <a:t>8 DEC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E903B-7ADA-39B7-BCC3-FEFD260D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9" y="739330"/>
            <a:ext cx="10057132" cy="47375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E59B2F-297F-2A0E-2CF1-4423556AB8B2}"/>
              </a:ext>
            </a:extLst>
          </p:cNvPr>
          <p:cNvSpPr txBox="1">
            <a:spLocks/>
          </p:cNvSpPr>
          <p:nvPr/>
        </p:nvSpPr>
        <p:spPr>
          <a:xfrm>
            <a:off x="893989" y="5399935"/>
            <a:ext cx="10361840" cy="58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Initial optimization with N = 6 design variables and v0 = 10 m/s.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DF8310-336C-4E5B-A5A6-842FB31FF381}"/>
              </a:ext>
            </a:extLst>
          </p:cNvPr>
          <p:cNvSpPr txBox="1">
            <a:spLocks/>
          </p:cNvSpPr>
          <p:nvPr/>
        </p:nvSpPr>
        <p:spPr>
          <a:xfrm>
            <a:off x="9122229" y="905515"/>
            <a:ext cx="2950028" cy="148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i="1" dirty="0"/>
              <a:t>Minimization shows a 21 sec improvement over the straight-line time</a:t>
            </a:r>
            <a:endParaRPr lang="en-US" sz="21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01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93989" y="5399935"/>
            <a:ext cx="1036184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Unconstrained optimization with N = 10 design variables and v0 = 10 m/s.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A53FB-0FD1-721E-B328-DE322646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9" y="731419"/>
            <a:ext cx="7574425" cy="47005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3BEE-6657-8A9D-75AD-7992596E260A}"/>
              </a:ext>
            </a:extLst>
          </p:cNvPr>
          <p:cNvSpPr txBox="1">
            <a:spLocks/>
          </p:cNvSpPr>
          <p:nvPr/>
        </p:nvSpPr>
        <p:spPr>
          <a:xfrm>
            <a:off x="8591786" y="880844"/>
            <a:ext cx="3197443" cy="42898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Intermediate steps show the physical path the optimizer takes as it arrives at the global optimum.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 optimal path avoids large gradients and tends to traverse along the normal when required.</a:t>
            </a:r>
          </a:p>
        </p:txBody>
      </p:sp>
    </p:spTree>
    <p:extLst>
      <p:ext uri="{BB962C8B-B14F-4D97-AF65-F5344CB8AC3E}">
        <p14:creationId xmlns:p14="http://schemas.microsoft.com/office/powerpoint/2010/main" val="219346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0515600" cy="4951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i="1" dirty="0"/>
              <a:t>All methods successfully found the optimum with a 23-24 sec improvement over a straight path. </a:t>
            </a:r>
            <a:endParaRPr lang="en-US" sz="3000" dirty="0"/>
          </a:p>
          <a:p>
            <a:r>
              <a:rPr lang="en-US" sz="3000" dirty="0"/>
              <a:t>For the smooth objective with no active constraints, a quasi-Newton unconstrained algorithm was best suited</a:t>
            </a:r>
          </a:p>
          <a:p>
            <a:r>
              <a:rPr lang="en-US" sz="3000" dirty="0"/>
              <a:t>Constrained methods similarly solved the problem and would find applicability when areas of the terrain must be avoided</a:t>
            </a:r>
          </a:p>
          <a:p>
            <a:r>
              <a:rPr lang="en-US" sz="3000" dirty="0"/>
              <a:t>Gradient free methods found the optimum well and would be required for complex vehicle dynamics and an uneven terrain</a:t>
            </a:r>
          </a:p>
          <a:p>
            <a:r>
              <a:rPr lang="en-US" sz="3000" dirty="0"/>
              <a:t>Adding constraints or complex dynamics come at a sharp computational cost (2-5x cost of the unconstrained).</a:t>
            </a:r>
          </a:p>
        </p:txBody>
      </p:sp>
    </p:spTree>
    <p:extLst>
      <p:ext uri="{BB962C8B-B14F-4D97-AF65-F5344CB8AC3E}">
        <p14:creationId xmlns:p14="http://schemas.microsoft.com/office/powerpoint/2010/main" val="167209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75C9-3C08-774E-A167-A08CE88F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74" y="-420938"/>
            <a:ext cx="10515600" cy="1325563"/>
          </a:xfrm>
        </p:spPr>
        <p:txBody>
          <a:bodyPr/>
          <a:lstStyle/>
          <a:p>
            <a:r>
              <a:rPr lang="en-US" dirty="0"/>
              <a:t>Works Cited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D3A6E-39E6-CC99-3A07-E5ECFB5C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4" y="904624"/>
            <a:ext cx="8689206" cy="50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9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051560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Project introduction</a:t>
            </a:r>
          </a:p>
          <a:p>
            <a:r>
              <a:rPr lang="en-US" sz="3000" dirty="0"/>
              <a:t>Methodology and derivation</a:t>
            </a:r>
          </a:p>
          <a:p>
            <a:r>
              <a:rPr lang="en-US" sz="3000" dirty="0"/>
              <a:t>Optimization Algorithms</a:t>
            </a:r>
          </a:p>
          <a:p>
            <a:r>
              <a:rPr lang="en-US" sz="3000" dirty="0"/>
              <a:t>Optimal Paths</a:t>
            </a:r>
          </a:p>
          <a:p>
            <a:r>
              <a:rPr lang="en-US" sz="3000" dirty="0"/>
              <a:t>Intermediate Optimizer Steps</a:t>
            </a:r>
          </a:p>
          <a:p>
            <a:r>
              <a:rPr lang="en-US" sz="3000" dirty="0"/>
              <a:t>Conclusions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Goal: can we develop a STL-based routine to automatically detect anomalous maritime behavior?</a:t>
            </a:r>
          </a:p>
        </p:txBody>
      </p:sp>
    </p:spTree>
    <p:extLst>
      <p:ext uri="{BB962C8B-B14F-4D97-AF65-F5344CB8AC3E}">
        <p14:creationId xmlns:p14="http://schemas.microsoft.com/office/powerpoint/2010/main" val="148880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100836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i="1" dirty="0"/>
              <a:t>Suppose a planetary rover is driving over an arbitrary terrain and has some timed requirement – what’s the shortest timed path between two points?</a:t>
            </a:r>
          </a:p>
          <a:p>
            <a:r>
              <a:rPr lang="en-US" sz="3000" dirty="0"/>
              <a:t>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Goal: can we develop a STL-based routine to automatically detect anomalous maritime behavior?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CDC3B2-6334-DD7C-08B9-20DA22362831}"/>
              </a:ext>
            </a:extLst>
          </p:cNvPr>
          <p:cNvSpPr txBox="1">
            <a:spLocks/>
          </p:cNvSpPr>
          <p:nvPr/>
        </p:nvSpPr>
        <p:spPr>
          <a:xfrm>
            <a:off x="742950" y="3011721"/>
            <a:ext cx="609473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Search and rescue</a:t>
            </a:r>
          </a:p>
          <a:p>
            <a:pPr lvl="1"/>
            <a:r>
              <a:rPr lang="en-US" sz="2600" dirty="0"/>
              <a:t>Transportation problems</a:t>
            </a:r>
          </a:p>
          <a:p>
            <a:pPr lvl="1"/>
            <a:r>
              <a:rPr lang="en-US" sz="2600" dirty="0"/>
              <a:t>Exploration</a:t>
            </a:r>
          </a:p>
          <a:p>
            <a:pPr lvl="1"/>
            <a:r>
              <a:rPr lang="en-US" sz="2600" dirty="0"/>
              <a:t>Military/warfare maneuvering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CB3F0-EB9F-792E-22CF-4905AFFEF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5584"/>
          <a:stretch/>
        </p:blipFill>
        <p:spPr bwMode="auto">
          <a:xfrm>
            <a:off x="6932930" y="2297310"/>
            <a:ext cx="4131310" cy="28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8454D9-540E-3E68-6A1C-E764EA6493B5}"/>
              </a:ext>
            </a:extLst>
          </p:cNvPr>
          <p:cNvSpPr txBox="1">
            <a:spLocks/>
          </p:cNvSpPr>
          <p:nvPr/>
        </p:nvSpPr>
        <p:spPr>
          <a:xfrm>
            <a:off x="6342380" y="5213413"/>
            <a:ext cx="4870450" cy="702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1800" i="1" dirty="0"/>
              <a:t>Vehicle/environment parameters based on Mars Opportunity Rover</a:t>
            </a:r>
          </a:p>
        </p:txBody>
      </p:sp>
    </p:spTree>
    <p:extLst>
      <p:ext uri="{BB962C8B-B14F-4D97-AF65-F5344CB8AC3E}">
        <p14:creationId xmlns:p14="http://schemas.microsoft.com/office/powerpoint/2010/main" val="315105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100836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i="1" dirty="0"/>
              <a:t>Suppose a planetary rover is driving over an arbitrary terrain and has some timed requirement – what’s the shortest timed path between two points?</a:t>
            </a:r>
          </a:p>
          <a:p>
            <a:r>
              <a:rPr lang="en-US" sz="3000" dirty="0"/>
              <a:t>Assumptions: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Goal: can we develop a STL-based routine to automatically detect anomalous maritime behavior?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CDC3B2-6334-DD7C-08B9-20DA22362831}"/>
              </a:ext>
            </a:extLst>
          </p:cNvPr>
          <p:cNvSpPr txBox="1">
            <a:spLocks/>
          </p:cNvSpPr>
          <p:nvPr/>
        </p:nvSpPr>
        <p:spPr>
          <a:xfrm>
            <a:off x="742950" y="3011721"/>
            <a:ext cx="609473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4-wheeled, rigid rover </a:t>
            </a:r>
          </a:p>
          <a:p>
            <a:pPr lvl="1"/>
            <a:r>
              <a:rPr lang="en-US" sz="2600" dirty="0"/>
              <a:t>Simple vehicle dynamics with 1-torque operation setting</a:t>
            </a:r>
          </a:p>
          <a:p>
            <a:pPr lvl="1"/>
            <a:r>
              <a:rPr lang="en-US" sz="2600" dirty="0"/>
              <a:t>Traversing mars</a:t>
            </a:r>
          </a:p>
          <a:p>
            <a:pPr lvl="1"/>
            <a:r>
              <a:rPr lang="en-US" sz="2600" dirty="0"/>
              <a:t>Sharp maneuvers are allowable (relative to the global path)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CB3F0-EB9F-792E-22CF-4905AFFEF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1" b="5584"/>
          <a:stretch/>
        </p:blipFill>
        <p:spPr bwMode="auto">
          <a:xfrm>
            <a:off x="6932930" y="2297310"/>
            <a:ext cx="4131310" cy="28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8454D9-540E-3E68-6A1C-E764EA6493B5}"/>
              </a:ext>
            </a:extLst>
          </p:cNvPr>
          <p:cNvSpPr txBox="1">
            <a:spLocks/>
          </p:cNvSpPr>
          <p:nvPr/>
        </p:nvSpPr>
        <p:spPr>
          <a:xfrm>
            <a:off x="6342380" y="5213413"/>
            <a:ext cx="4870450" cy="702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1800" i="1" dirty="0"/>
              <a:t>Vehicle/environment parameters based on Mars Opportunity Rover</a:t>
            </a:r>
          </a:p>
        </p:txBody>
      </p:sp>
    </p:spTree>
    <p:extLst>
      <p:ext uri="{BB962C8B-B14F-4D97-AF65-F5344CB8AC3E}">
        <p14:creationId xmlns:p14="http://schemas.microsoft.com/office/powerpoint/2010/main" val="405232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42FCC-8CD9-D59F-BDEB-FEAA3B3B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5" y="1104900"/>
            <a:ext cx="7566660" cy="464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52E03-3038-7D15-DCC8-697CD5AF02DE}"/>
              </a:ext>
            </a:extLst>
          </p:cNvPr>
          <p:cNvSpPr txBox="1"/>
          <p:nvPr/>
        </p:nvSpPr>
        <p:spPr>
          <a:xfrm rot="5400000">
            <a:off x="6584128" y="3453321"/>
            <a:ext cx="2333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Contour Height [m]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C14EB-F7B0-9C49-D000-215CC3E47A27}"/>
              </a:ext>
            </a:extLst>
          </p:cNvPr>
          <p:cNvSpPr/>
          <p:nvPr/>
        </p:nvSpPr>
        <p:spPr>
          <a:xfrm>
            <a:off x="2670790" y="2763431"/>
            <a:ext cx="1637168" cy="12207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33A76D-930E-68EC-6888-C1298520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463" y="3097378"/>
            <a:ext cx="2994562" cy="22405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AD91CF-ECC6-8D5B-9EFF-566E9CFAA8D5}"/>
              </a:ext>
            </a:extLst>
          </p:cNvPr>
          <p:cNvSpPr/>
          <p:nvPr/>
        </p:nvSpPr>
        <p:spPr>
          <a:xfrm>
            <a:off x="8638462" y="3097378"/>
            <a:ext cx="2994563" cy="224053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47F9F5-1D5E-00FC-C258-65D372BFF51D}"/>
              </a:ext>
            </a:extLst>
          </p:cNvPr>
          <p:cNvCxnSpPr>
            <a:cxnSpLocks/>
          </p:cNvCxnSpPr>
          <p:nvPr/>
        </p:nvCxnSpPr>
        <p:spPr>
          <a:xfrm flipV="1">
            <a:off x="9941377" y="3659882"/>
            <a:ext cx="0" cy="387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2F5B45-A864-83B3-5CA8-D37F412482B2}"/>
              </a:ext>
            </a:extLst>
          </p:cNvPr>
          <p:cNvCxnSpPr>
            <a:cxnSpLocks/>
          </p:cNvCxnSpPr>
          <p:nvPr/>
        </p:nvCxnSpPr>
        <p:spPr>
          <a:xfrm>
            <a:off x="9941377" y="4298398"/>
            <a:ext cx="0" cy="45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6C98903-7C2B-2DDF-C899-96BA616D6C92}"/>
              </a:ext>
            </a:extLst>
          </p:cNvPr>
          <p:cNvSpPr txBox="1">
            <a:spLocks/>
          </p:cNvSpPr>
          <p:nvPr/>
        </p:nvSpPr>
        <p:spPr>
          <a:xfrm>
            <a:off x="8843181" y="2191304"/>
            <a:ext cx="3597021" cy="79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i="1" dirty="0"/>
              <a:t>Design point, N</a:t>
            </a:r>
            <a:r>
              <a:rPr lang="en-US" sz="2000" i="1" baseline="-25000" dirty="0"/>
              <a:t>i</a:t>
            </a:r>
            <a:r>
              <a:rPr lang="en-US" sz="2000" i="1" dirty="0"/>
              <a:t>, with allowable movement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9026A9-B820-3651-24C9-94E7DC2ECEC3}"/>
              </a:ext>
            </a:extLst>
          </p:cNvPr>
          <p:cNvCxnSpPr>
            <a:cxnSpLocks/>
          </p:cNvCxnSpPr>
          <p:nvPr/>
        </p:nvCxnSpPr>
        <p:spPr>
          <a:xfrm flipH="1">
            <a:off x="10085270" y="2895600"/>
            <a:ext cx="1020880" cy="1151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4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42FCC-8CD9-D59F-BDEB-FEAA3B3B3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5" y="1104900"/>
            <a:ext cx="7566660" cy="464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52E03-3038-7D15-DCC8-697CD5AF02DE}"/>
              </a:ext>
            </a:extLst>
          </p:cNvPr>
          <p:cNvSpPr txBox="1"/>
          <p:nvPr/>
        </p:nvSpPr>
        <p:spPr>
          <a:xfrm rot="5400000">
            <a:off x="6584128" y="3453321"/>
            <a:ext cx="2333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Contour Height [m]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C14EB-F7B0-9C49-D000-215CC3E47A27}"/>
              </a:ext>
            </a:extLst>
          </p:cNvPr>
          <p:cNvSpPr/>
          <p:nvPr/>
        </p:nvSpPr>
        <p:spPr>
          <a:xfrm>
            <a:off x="2670790" y="2763431"/>
            <a:ext cx="1637168" cy="122074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33A76D-930E-68EC-6888-C1298520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463" y="3097378"/>
            <a:ext cx="2994562" cy="22405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AD91CF-ECC6-8D5B-9EFF-566E9CFAA8D5}"/>
              </a:ext>
            </a:extLst>
          </p:cNvPr>
          <p:cNvSpPr/>
          <p:nvPr/>
        </p:nvSpPr>
        <p:spPr>
          <a:xfrm>
            <a:off x="8638462" y="3097378"/>
            <a:ext cx="2994563" cy="224053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47F9F5-1D5E-00FC-C258-65D372BFF51D}"/>
              </a:ext>
            </a:extLst>
          </p:cNvPr>
          <p:cNvCxnSpPr>
            <a:cxnSpLocks/>
          </p:cNvCxnSpPr>
          <p:nvPr/>
        </p:nvCxnSpPr>
        <p:spPr>
          <a:xfrm flipV="1">
            <a:off x="9941377" y="3659882"/>
            <a:ext cx="0" cy="3875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2F5B45-A864-83B3-5CA8-D37F412482B2}"/>
              </a:ext>
            </a:extLst>
          </p:cNvPr>
          <p:cNvCxnSpPr>
            <a:cxnSpLocks/>
          </p:cNvCxnSpPr>
          <p:nvPr/>
        </p:nvCxnSpPr>
        <p:spPr>
          <a:xfrm>
            <a:off x="9941377" y="4298398"/>
            <a:ext cx="0" cy="45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6C98903-7C2B-2DDF-C899-96BA616D6C92}"/>
              </a:ext>
            </a:extLst>
          </p:cNvPr>
          <p:cNvSpPr txBox="1">
            <a:spLocks/>
          </p:cNvSpPr>
          <p:nvPr/>
        </p:nvSpPr>
        <p:spPr>
          <a:xfrm>
            <a:off x="8843181" y="2191304"/>
            <a:ext cx="3597021" cy="79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i="1" dirty="0"/>
              <a:t>Design point, N</a:t>
            </a:r>
            <a:r>
              <a:rPr lang="en-US" sz="2000" i="1" baseline="-25000" dirty="0"/>
              <a:t>i</a:t>
            </a:r>
            <a:r>
              <a:rPr lang="en-US" sz="2000" i="1" dirty="0"/>
              <a:t>, with allowable movement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9026A9-B820-3651-24C9-94E7DC2ECEC3}"/>
              </a:ext>
            </a:extLst>
          </p:cNvPr>
          <p:cNvCxnSpPr>
            <a:cxnSpLocks/>
          </p:cNvCxnSpPr>
          <p:nvPr/>
        </p:nvCxnSpPr>
        <p:spPr>
          <a:xfrm flipH="1">
            <a:off x="10085270" y="2895600"/>
            <a:ext cx="1020880" cy="11518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AF07E4-E47A-B445-1E9B-F338EFC9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590" y="478971"/>
            <a:ext cx="4190503" cy="1655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412F10-8C4A-45A3-F4D0-3537BD5691B7}"/>
              </a:ext>
            </a:extLst>
          </p:cNvPr>
          <p:cNvSpPr/>
          <p:nvPr/>
        </p:nvSpPr>
        <p:spPr>
          <a:xfrm>
            <a:off x="7995920" y="591823"/>
            <a:ext cx="3676114" cy="13484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2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051560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Goal: can we develop a STL-based routine to automatically detect anomalous maritime behavior?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7D9C-9BC2-8322-662E-234B405B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55" y="732573"/>
            <a:ext cx="8611444" cy="429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C0EF6-668C-8B0E-342D-69593B69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3019"/>
            <a:ext cx="7448651" cy="8999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9CD57C-DFD3-12F8-9440-90ECA78C68AD}"/>
              </a:ext>
            </a:extLst>
          </p:cNvPr>
          <p:cNvSpPr txBox="1">
            <a:spLocks/>
          </p:cNvSpPr>
          <p:nvPr/>
        </p:nvSpPr>
        <p:spPr>
          <a:xfrm>
            <a:off x="8366379" y="3112242"/>
            <a:ext cx="3597021" cy="24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Aerodynamic drag</a:t>
            </a:r>
          </a:p>
          <a:p>
            <a:pPr lvl="1"/>
            <a:r>
              <a:rPr lang="en-US" sz="2600" dirty="0"/>
              <a:t>Gravity </a:t>
            </a:r>
          </a:p>
          <a:p>
            <a:pPr lvl="1"/>
            <a:r>
              <a:rPr lang="en-US" sz="2600" dirty="0"/>
              <a:t>Ground reaction</a:t>
            </a:r>
          </a:p>
          <a:p>
            <a:pPr lvl="1"/>
            <a:r>
              <a:rPr lang="en-US" sz="2600" dirty="0"/>
              <a:t>Input torque</a:t>
            </a:r>
          </a:p>
          <a:p>
            <a:pPr lvl="1"/>
            <a:r>
              <a:rPr lang="en-US" sz="2600" dirty="0"/>
              <a:t>Rolling resistance</a:t>
            </a:r>
          </a:p>
        </p:txBody>
      </p:sp>
    </p:spTree>
    <p:extLst>
      <p:ext uri="{BB962C8B-B14F-4D97-AF65-F5344CB8AC3E}">
        <p14:creationId xmlns:p14="http://schemas.microsoft.com/office/powerpoint/2010/main" val="25741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051560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Goal: can we develop a STL-based routine to automatically detect anomalous maritime behavior?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D7D9C-9BC2-8322-662E-234B405B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55" y="732573"/>
            <a:ext cx="8611444" cy="4291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C0EF6-668C-8B0E-342D-69593B69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13019"/>
            <a:ext cx="7448651" cy="899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FEBA2-5FB5-0936-FCA3-92206812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89" y="921331"/>
            <a:ext cx="5256145" cy="1325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758F22-5E06-79FA-0740-455A177F41E8}"/>
              </a:ext>
            </a:extLst>
          </p:cNvPr>
          <p:cNvSpPr/>
          <p:nvPr/>
        </p:nvSpPr>
        <p:spPr>
          <a:xfrm>
            <a:off x="6415889" y="858253"/>
            <a:ext cx="5256145" cy="13886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47E19F-2365-6FC6-CB9F-E06554E291E8}"/>
              </a:ext>
            </a:extLst>
          </p:cNvPr>
          <p:cNvSpPr txBox="1">
            <a:spLocks/>
          </p:cNvSpPr>
          <p:nvPr/>
        </p:nvSpPr>
        <p:spPr>
          <a:xfrm>
            <a:off x="8366379" y="3112242"/>
            <a:ext cx="3597021" cy="245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/>
              <a:t>Aerodynamic drag</a:t>
            </a:r>
          </a:p>
          <a:p>
            <a:pPr lvl="1"/>
            <a:r>
              <a:rPr lang="en-US" sz="2600" dirty="0"/>
              <a:t>Gravity </a:t>
            </a:r>
          </a:p>
          <a:p>
            <a:pPr lvl="1"/>
            <a:r>
              <a:rPr lang="en-US" sz="2600" dirty="0"/>
              <a:t>Ground reaction</a:t>
            </a:r>
          </a:p>
          <a:p>
            <a:pPr lvl="1"/>
            <a:r>
              <a:rPr lang="en-US" sz="2600" dirty="0"/>
              <a:t>Input torque</a:t>
            </a:r>
          </a:p>
          <a:p>
            <a:pPr lvl="1"/>
            <a:r>
              <a:rPr lang="en-US" sz="2600" dirty="0"/>
              <a:t>Rolling resistance</a:t>
            </a:r>
          </a:p>
        </p:txBody>
      </p:sp>
    </p:spTree>
    <p:extLst>
      <p:ext uri="{BB962C8B-B14F-4D97-AF65-F5344CB8AC3E}">
        <p14:creationId xmlns:p14="http://schemas.microsoft.com/office/powerpoint/2010/main" val="423527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090E5-1ED8-B1DF-BDAF-0487D3369997}"/>
              </a:ext>
            </a:extLst>
          </p:cNvPr>
          <p:cNvSpPr txBox="1">
            <a:spLocks/>
          </p:cNvSpPr>
          <p:nvPr/>
        </p:nvSpPr>
        <p:spPr>
          <a:xfrm>
            <a:off x="838200" y="1048215"/>
            <a:ext cx="10515600" cy="4951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Wide range of algorithms selected for potential different formulations of the vehicle/terrain modelling.</a:t>
            </a:r>
          </a:p>
          <a:p>
            <a:r>
              <a:rPr lang="en-US" sz="2400" i="1" dirty="0"/>
              <a:t>Objective is smooth and constraints unlikely to be active!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188DA-FB7D-6707-8498-5E5500FB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1" y="2718525"/>
            <a:ext cx="10550957" cy="28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472</Words>
  <Application>Microsoft Office PowerPoint</Application>
  <PresentationFormat>Widescreen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Trebuchet MS</vt:lpstr>
      <vt:lpstr>Office Theme</vt:lpstr>
      <vt:lpstr>Optimal Path Planning of an Exploratory Rover</vt:lpstr>
      <vt:lpstr>Topic Overview</vt:lpstr>
      <vt:lpstr>Problem Statement</vt:lpstr>
      <vt:lpstr>Problem Formulation</vt:lpstr>
      <vt:lpstr>Problem Formulation</vt:lpstr>
      <vt:lpstr>Problem Formulation</vt:lpstr>
      <vt:lpstr>Methodology</vt:lpstr>
      <vt:lpstr>Methodology</vt:lpstr>
      <vt:lpstr>Optimization Algorithms</vt:lpstr>
      <vt:lpstr>Results</vt:lpstr>
      <vt:lpstr>Results</vt:lpstr>
      <vt:lpstr>Conclusions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Joseph Mockler</cp:lastModifiedBy>
  <cp:revision>68</cp:revision>
  <dcterms:created xsi:type="dcterms:W3CDTF">2020-07-30T01:18:43Z</dcterms:created>
  <dcterms:modified xsi:type="dcterms:W3CDTF">2023-12-11T13:37:21Z</dcterms:modified>
</cp:coreProperties>
</file>